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57"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1B8FE6-A6CD-4E87-843E-D3895D387694}" type="datetimeFigureOut">
              <a:rPr lang="en-GB" smtClean="0"/>
              <a:t>21/08/2019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262FC8-DF41-4B50-8D72-D22ACFDF35D6}" type="slidenum">
              <a:rPr lang="en-GB" smtClean="0"/>
              <a:t>‹#›</a:t>
            </a:fld>
            <a:endParaRPr lang="en-GB"/>
          </a:p>
        </p:txBody>
      </p:sp>
    </p:spTree>
    <p:extLst>
      <p:ext uri="{BB962C8B-B14F-4D97-AF65-F5344CB8AC3E}">
        <p14:creationId xmlns:p14="http://schemas.microsoft.com/office/powerpoint/2010/main" val="3276224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854556-3EC4-47E3-A1BB-4F0BB23E36CF}" type="slidenum">
              <a:rPr lang="en-GB" smtClean="0"/>
              <a:t>2</a:t>
            </a:fld>
            <a:endParaRPr lang="en-GB"/>
          </a:p>
        </p:txBody>
      </p:sp>
    </p:spTree>
    <p:extLst>
      <p:ext uri="{BB962C8B-B14F-4D97-AF65-F5344CB8AC3E}">
        <p14:creationId xmlns:p14="http://schemas.microsoft.com/office/powerpoint/2010/main" val="3038305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854556-3EC4-47E3-A1BB-4F0BB23E36CF}" type="slidenum">
              <a:rPr lang="en-GB" smtClean="0"/>
              <a:t>3</a:t>
            </a:fld>
            <a:endParaRPr lang="en-GB"/>
          </a:p>
        </p:txBody>
      </p:sp>
    </p:spTree>
    <p:extLst>
      <p:ext uri="{BB962C8B-B14F-4D97-AF65-F5344CB8AC3E}">
        <p14:creationId xmlns:p14="http://schemas.microsoft.com/office/powerpoint/2010/main" val="3038305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Consent forms</a:t>
            </a:r>
            <a:r>
              <a:rPr lang="en-GB" baseline="0" dirty="0" smtClean="0"/>
              <a:t>, evaluation forms,</a:t>
            </a:r>
            <a:r>
              <a:rPr lang="en-GB" dirty="0" smtClean="0"/>
              <a:t> pledge card</a:t>
            </a:r>
            <a:r>
              <a:rPr lang="en-GB" baseline="0" dirty="0" smtClean="0"/>
              <a:t> and </a:t>
            </a:r>
            <a:r>
              <a:rPr lang="en-GB" dirty="0" smtClean="0"/>
              <a:t>certificate</a:t>
            </a:r>
            <a:r>
              <a:rPr lang="en-GB" baseline="0" dirty="0" smtClean="0"/>
              <a:t> templates will be provided for school to add their logo, if they wish, and produce for each student taking part.</a:t>
            </a:r>
            <a:endParaRPr lang="en-GB" dirty="0"/>
          </a:p>
        </p:txBody>
      </p:sp>
      <p:sp>
        <p:nvSpPr>
          <p:cNvPr id="4" name="Slide Number Placeholder 3"/>
          <p:cNvSpPr>
            <a:spLocks noGrp="1"/>
          </p:cNvSpPr>
          <p:nvPr>
            <p:ph type="sldNum" sz="quarter" idx="10"/>
          </p:nvPr>
        </p:nvSpPr>
        <p:spPr/>
        <p:txBody>
          <a:bodyPr/>
          <a:lstStyle/>
          <a:p>
            <a:fld id="{1E262FC8-DF41-4B50-8D72-D22ACFDF35D6}" type="slidenum">
              <a:rPr lang="en-GB" smtClean="0"/>
              <a:t>4</a:t>
            </a:fld>
            <a:endParaRPr lang="en-GB"/>
          </a:p>
        </p:txBody>
      </p:sp>
    </p:spTree>
    <p:extLst>
      <p:ext uri="{BB962C8B-B14F-4D97-AF65-F5344CB8AC3E}">
        <p14:creationId xmlns:p14="http://schemas.microsoft.com/office/powerpoint/2010/main" val="2805615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Take example of resources and hard</a:t>
            </a:r>
            <a:r>
              <a:rPr lang="en-GB" baseline="0" dirty="0" smtClean="0"/>
              <a:t> copy of power point presentation to inform school staff.</a:t>
            </a:r>
          </a:p>
          <a:p>
            <a:r>
              <a:rPr lang="en-GB" baseline="0" dirty="0" smtClean="0"/>
              <a:t>They will need to be some discussion with each school as to how they wish to deliver the programme. The sessions can be delivered in any order to suit them best.</a:t>
            </a:r>
          </a:p>
          <a:p>
            <a:r>
              <a:rPr lang="en-GB" baseline="0" dirty="0" smtClean="0"/>
              <a:t>Graduation – in assembly if possible. School to invite parents, governors, local councillors or other partners</a:t>
            </a:r>
            <a:endParaRPr lang="en-GB" dirty="0"/>
          </a:p>
        </p:txBody>
      </p:sp>
      <p:sp>
        <p:nvSpPr>
          <p:cNvPr id="4" name="Slide Number Placeholder 3"/>
          <p:cNvSpPr>
            <a:spLocks noGrp="1"/>
          </p:cNvSpPr>
          <p:nvPr>
            <p:ph type="sldNum" sz="quarter" idx="10"/>
          </p:nvPr>
        </p:nvSpPr>
        <p:spPr/>
        <p:txBody>
          <a:bodyPr/>
          <a:lstStyle/>
          <a:p>
            <a:fld id="{1E262FC8-DF41-4B50-8D72-D22ACFDF35D6}" type="slidenum">
              <a:rPr lang="en-GB" smtClean="0"/>
              <a:t>5</a:t>
            </a:fld>
            <a:endParaRPr lang="en-GB"/>
          </a:p>
        </p:txBody>
      </p:sp>
    </p:spTree>
    <p:extLst>
      <p:ext uri="{BB962C8B-B14F-4D97-AF65-F5344CB8AC3E}">
        <p14:creationId xmlns:p14="http://schemas.microsoft.com/office/powerpoint/2010/main" val="3725605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E262FC8-DF41-4B50-8D72-D22ACFDF35D6}" type="slidenum">
              <a:rPr lang="en-GB" smtClean="0"/>
              <a:t>6</a:t>
            </a:fld>
            <a:endParaRPr lang="en-GB"/>
          </a:p>
        </p:txBody>
      </p:sp>
    </p:spTree>
    <p:extLst>
      <p:ext uri="{BB962C8B-B14F-4D97-AF65-F5344CB8AC3E}">
        <p14:creationId xmlns:p14="http://schemas.microsoft.com/office/powerpoint/2010/main" val="2127373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Each student and member of staff taking part in the programme to be required to complete and evaluation form.</a:t>
            </a:r>
            <a:endParaRPr lang="en-GB" dirty="0"/>
          </a:p>
        </p:txBody>
      </p:sp>
      <p:sp>
        <p:nvSpPr>
          <p:cNvPr id="4" name="Slide Number Placeholder 3"/>
          <p:cNvSpPr>
            <a:spLocks noGrp="1"/>
          </p:cNvSpPr>
          <p:nvPr>
            <p:ph type="sldNum" sz="quarter" idx="10"/>
          </p:nvPr>
        </p:nvSpPr>
        <p:spPr/>
        <p:txBody>
          <a:bodyPr/>
          <a:lstStyle/>
          <a:p>
            <a:fld id="{1E262FC8-DF41-4B50-8D72-D22ACFDF35D6}" type="slidenum">
              <a:rPr lang="en-GB" smtClean="0"/>
              <a:t>7</a:t>
            </a:fld>
            <a:endParaRPr lang="en-GB"/>
          </a:p>
        </p:txBody>
      </p:sp>
    </p:spTree>
    <p:extLst>
      <p:ext uri="{BB962C8B-B14F-4D97-AF65-F5344CB8AC3E}">
        <p14:creationId xmlns:p14="http://schemas.microsoft.com/office/powerpoint/2010/main" val="29923837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62C00E-2B0A-4D78-A3F6-E032F865FCD5}"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689809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50115"/>
            <a:ext cx="9144000" cy="1407885"/>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62C00E-2B0A-4D78-A3F6-E032F865FCD5}" type="datetimeFigureOut">
              <a:rPr lang="en-GB" smtClean="0"/>
              <a:t>21/08/2019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3746415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62C00E-2B0A-4D78-A3F6-E032F865FCD5}"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3733378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50115"/>
            <a:ext cx="9144000" cy="1407885"/>
          </a:xfrm>
          <a:prstGeom prst="rect">
            <a:avLst/>
          </a:prstGeom>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62C00E-2B0A-4D78-A3F6-E032F865FCD5}" type="datetimeFigureOut">
              <a:rPr lang="en-GB" smtClean="0"/>
              <a:t>21/08/2019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2374722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2" name="Date Placeholder 1"/>
          <p:cNvSpPr>
            <a:spLocks noGrp="1"/>
          </p:cNvSpPr>
          <p:nvPr>
            <p:ph type="dt" sz="half" idx="10"/>
          </p:nvPr>
        </p:nvSpPr>
        <p:spPr/>
        <p:txBody>
          <a:bodyPr/>
          <a:lstStyle/>
          <a:p>
            <a:fld id="{8462C00E-2B0A-4D78-A3F6-E032F865FCD5}" type="datetimeFigureOut">
              <a:rPr lang="en-GB" smtClean="0"/>
              <a:t>21/08/2019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3683809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50115"/>
            <a:ext cx="9144000" cy="1407885"/>
          </a:xfrm>
          <a:prstGeom prst="rect">
            <a:avLst/>
          </a:prstGeom>
        </p:spPr>
      </p:pic>
      <p:sp>
        <p:nvSpPr>
          <p:cNvPr id="2" name="Date Placeholder 1"/>
          <p:cNvSpPr>
            <a:spLocks noGrp="1"/>
          </p:cNvSpPr>
          <p:nvPr>
            <p:ph type="dt" sz="half" idx="10"/>
          </p:nvPr>
        </p:nvSpPr>
        <p:spPr/>
        <p:txBody>
          <a:bodyPr/>
          <a:lstStyle/>
          <a:p>
            <a:fld id="{8462C00E-2B0A-4D78-A3F6-E032F865FCD5}" type="datetimeFigureOut">
              <a:rPr lang="en-GB" smtClean="0"/>
              <a:t>21/08/2019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270969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62C00E-2B0A-4D78-A3F6-E032F865FCD5}"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3075739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50115"/>
            <a:ext cx="9144000" cy="1407885"/>
          </a:xfrm>
          <a:prstGeom prst="rect">
            <a:avLst/>
          </a:prstGeom>
        </p:spPr>
      </p:pic>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62C00E-2B0A-4D78-A3F6-E032F865FCD5}"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2084486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62C00E-2B0A-4D78-A3F6-E032F865FCD5}"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2445875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50115"/>
            <a:ext cx="9144000" cy="1407885"/>
          </a:xfrm>
          <a:prstGeom prst="rect">
            <a:avLst/>
          </a:prstGeom>
        </p:spPr>
      </p:pic>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62C00E-2B0A-4D78-A3F6-E032F865FCD5}"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15790893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62C00E-2B0A-4D78-A3F6-E032F865FCD5}"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618696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50115"/>
            <a:ext cx="9144000" cy="1407885"/>
          </a:xfrm>
          <a:prstGeom prst="rect">
            <a:avLst/>
          </a:prstGeom>
        </p:spPr>
      </p:pic>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62C00E-2B0A-4D78-A3F6-E032F865FCD5}"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22471998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50115"/>
            <a:ext cx="9144000" cy="1407885"/>
          </a:xfrm>
          <a:prstGeom prst="rect">
            <a:avLst/>
          </a:prstGeom>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62C00E-2B0A-4D78-A3F6-E032F865FCD5}"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22354509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62C00E-2B0A-4D78-A3F6-E032F865FCD5}"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37311447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50115"/>
            <a:ext cx="9144000" cy="1407885"/>
          </a:xfrm>
          <a:prstGeom prst="rect">
            <a:avLst/>
          </a:prstGeom>
        </p:spPr>
      </p:pic>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62C00E-2B0A-4D78-A3F6-E032F865FCD5}"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1542587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62C00E-2B0A-4D78-A3F6-E032F865FCD5}"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223170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50115"/>
            <a:ext cx="9144000" cy="1407885"/>
          </a:xfrm>
          <a:prstGeom prst="rect">
            <a:avLst/>
          </a:prstGeom>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62C00E-2B0A-4D78-A3F6-E032F865FCD5}"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3833347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62C00E-2B0A-4D78-A3F6-E032F865FCD5}"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951340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50115"/>
            <a:ext cx="9144000" cy="1407885"/>
          </a:xfrm>
          <a:prstGeom prst="rect">
            <a:avLst/>
          </a:prstGeom>
        </p:spPr>
      </p:pic>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62C00E-2B0A-4D78-A3F6-E032F865FCD5}" type="datetimeFigureOut">
              <a:rPr lang="en-GB" smtClean="0"/>
              <a:t>21/08/2019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2403213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462C00E-2B0A-4D78-A3F6-E032F865FCD5}"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1219694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450115"/>
            <a:ext cx="9144000" cy="1407885"/>
          </a:xfrm>
          <a:prstGeom prst="rect">
            <a:avLst/>
          </a:prstGeom>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462C00E-2B0A-4D78-A3F6-E032F865FCD5}" type="datetimeFigureOut">
              <a:rPr lang="en-GB" smtClean="0"/>
              <a:t>21/08/2019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3359048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62C00E-2B0A-4D78-A3F6-E032F865FCD5}" type="datetimeFigureOut">
              <a:rPr lang="en-GB" smtClean="0"/>
              <a:t>21/08/2019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622950-9C80-4EFE-BF29-3C14DC541A26}" type="slidenum">
              <a:rPr lang="en-GB" smtClean="0"/>
              <a:t>‹#›</a:t>
            </a:fld>
            <a:endParaRPr lang="en-GB"/>
          </a:p>
        </p:txBody>
      </p:sp>
    </p:spTree>
    <p:extLst>
      <p:ext uri="{BB962C8B-B14F-4D97-AF65-F5344CB8AC3E}">
        <p14:creationId xmlns:p14="http://schemas.microsoft.com/office/powerpoint/2010/main" val="379502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2C00E-2B0A-4D78-A3F6-E032F865FCD5}" type="datetimeFigureOut">
              <a:rPr lang="en-GB" smtClean="0"/>
              <a:t>21/08/2019</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22950-9C80-4EFE-BF29-3C14DC541A26}" type="slidenum">
              <a:rPr lang="en-GB" smtClean="0"/>
              <a:t>‹#›</a:t>
            </a:fld>
            <a:endParaRPr lang="en-GB"/>
          </a:p>
        </p:txBody>
      </p:sp>
    </p:spTree>
    <p:extLst>
      <p:ext uri="{BB962C8B-B14F-4D97-AF65-F5344CB8AC3E}">
        <p14:creationId xmlns:p14="http://schemas.microsoft.com/office/powerpoint/2010/main" val="5331178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62" r:id="rId6"/>
    <p:sldLayoutId id="2147483652" r:id="rId7"/>
    <p:sldLayoutId id="2147483663" r:id="rId8"/>
    <p:sldLayoutId id="2147483653" r:id="rId9"/>
    <p:sldLayoutId id="2147483664" r:id="rId10"/>
    <p:sldLayoutId id="2147483654" r:id="rId11"/>
    <p:sldLayoutId id="2147483665" r:id="rId12"/>
    <p:sldLayoutId id="2147483655" r:id="rId13"/>
    <p:sldLayoutId id="2147483666" r:id="rId14"/>
    <p:sldLayoutId id="2147483656" r:id="rId15"/>
    <p:sldLayoutId id="2147483667" r:id="rId16"/>
    <p:sldLayoutId id="2147483657" r:id="rId17"/>
    <p:sldLayoutId id="2147483668" r:id="rId18"/>
    <p:sldLayoutId id="2147483658" r:id="rId19"/>
    <p:sldLayoutId id="2147483669" r:id="rId20"/>
    <p:sldLayoutId id="2147483659" r:id="rId21"/>
    <p:sldLayoutId id="2147483670" r:id="rId2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403648" y="4293096"/>
            <a:ext cx="6400800" cy="1752600"/>
          </a:xfrm>
        </p:spPr>
        <p:txBody>
          <a:bodyPr/>
          <a:lstStyle/>
          <a:p>
            <a:r>
              <a:rPr lang="en-GB" sz="2400" dirty="0">
                <a:solidFill>
                  <a:schemeClr val="bg1"/>
                </a:solidFill>
                <a:latin typeface="Arial" panose="020B0604020202020204" pitchFamily="34" charset="0"/>
                <a:cs typeface="Arial" panose="020B0604020202020204" pitchFamily="34" charset="0"/>
              </a:rPr>
              <a:t>West Midlands Police </a:t>
            </a:r>
          </a:p>
          <a:p>
            <a:r>
              <a:rPr lang="en-GB" sz="2400" dirty="0">
                <a:solidFill>
                  <a:schemeClr val="bg1"/>
                </a:solidFill>
                <a:latin typeface="Arial" panose="020B0604020202020204" pitchFamily="34" charset="0"/>
                <a:cs typeface="Arial" panose="020B0604020202020204" pitchFamily="34" charset="0"/>
              </a:rPr>
              <a:t>2019/2020</a:t>
            </a:r>
          </a:p>
          <a:p>
            <a:endParaRPr lang="en-GB" dirty="0">
              <a:solidFill>
                <a:schemeClr val="bg1"/>
              </a:solidFill>
            </a:endParaRPr>
          </a:p>
        </p:txBody>
      </p:sp>
      <p:sp>
        <p:nvSpPr>
          <p:cNvPr id="6" name="Title 5"/>
          <p:cNvSpPr>
            <a:spLocks noGrp="1"/>
          </p:cNvSpPr>
          <p:nvPr>
            <p:ph type="ctrTitle"/>
          </p:nvPr>
        </p:nvSpPr>
        <p:spPr>
          <a:xfrm>
            <a:off x="711899" y="2492896"/>
            <a:ext cx="7772400" cy="1470025"/>
          </a:xfrm>
        </p:spPr>
        <p:txBody>
          <a:bodyPr>
            <a:normAutofit fontScale="90000"/>
          </a:bodyPr>
          <a:lstStyle/>
          <a:p>
            <a:r>
              <a:rPr lang="en-GB" dirty="0" smtClean="0">
                <a:solidFill>
                  <a:schemeClr val="bg1"/>
                </a:solidFill>
                <a:latin typeface="Arial" panose="020B0604020202020204" pitchFamily="34" charset="0"/>
                <a:cs typeface="Arial" panose="020B0604020202020204" pitchFamily="34" charset="0"/>
              </a:rPr>
              <a:t>Wolverhampton</a:t>
            </a:r>
            <a:br>
              <a:rPr lang="en-GB" dirty="0" smtClean="0">
                <a:solidFill>
                  <a:schemeClr val="bg1"/>
                </a:solidFill>
                <a:latin typeface="Arial" panose="020B0604020202020204" pitchFamily="34" charset="0"/>
                <a:cs typeface="Arial" panose="020B0604020202020204" pitchFamily="34" charset="0"/>
              </a:rPr>
            </a:br>
            <a:r>
              <a:rPr lang="en-GB" dirty="0" smtClean="0">
                <a:solidFill>
                  <a:schemeClr val="bg1"/>
                </a:solidFill>
                <a:latin typeface="Arial" panose="020B0604020202020204" pitchFamily="34" charset="0"/>
                <a:cs typeface="Arial" panose="020B0604020202020204" pitchFamily="34" charset="0"/>
              </a:rPr>
              <a:t>Junior PCSO Programme</a:t>
            </a:r>
            <a:br>
              <a:rPr lang="en-GB" dirty="0" smtClean="0">
                <a:solidFill>
                  <a:schemeClr val="bg1"/>
                </a:solidFill>
                <a:latin typeface="Arial" panose="020B0604020202020204" pitchFamily="34" charset="0"/>
                <a:cs typeface="Arial" panose="020B0604020202020204" pitchFamily="34" charset="0"/>
              </a:rPr>
            </a:br>
            <a:r>
              <a:rPr lang="en-GB" dirty="0" smtClean="0">
                <a:solidFill>
                  <a:schemeClr val="bg1"/>
                </a:solidFill>
                <a:latin typeface="Arial" panose="020B0604020202020204" pitchFamily="34" charset="0"/>
                <a:cs typeface="Arial" panose="020B0604020202020204" pitchFamily="34" charset="0"/>
              </a:rPr>
              <a:t>Staff Briefing</a:t>
            </a:r>
            <a:br>
              <a:rPr lang="en-GB" dirty="0" smtClean="0">
                <a:solidFill>
                  <a:schemeClr val="bg1"/>
                </a:solidFill>
                <a:latin typeface="Arial" panose="020B0604020202020204" pitchFamily="34" charset="0"/>
                <a:cs typeface="Arial" panose="020B0604020202020204" pitchFamily="34" charset="0"/>
              </a:rPr>
            </a:br>
            <a:endParaRPr lang="en-GB" dirty="0">
              <a:solidFill>
                <a:schemeClr val="bg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9" y="476672"/>
            <a:ext cx="1728191" cy="1779895"/>
          </a:xfrm>
          <a:prstGeom prst="rect">
            <a:avLst/>
          </a:prstGeom>
        </p:spPr>
      </p:pic>
    </p:spTree>
    <p:extLst>
      <p:ext uri="{BB962C8B-B14F-4D97-AF65-F5344CB8AC3E}">
        <p14:creationId xmlns:p14="http://schemas.microsoft.com/office/powerpoint/2010/main" val="3027819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16632"/>
            <a:ext cx="8229600" cy="1143000"/>
          </a:xfrm>
        </p:spPr>
        <p:txBody>
          <a:bodyPr>
            <a:normAutofit/>
          </a:bodyPr>
          <a:lstStyle/>
          <a:p>
            <a:r>
              <a:rPr lang="en-GB" sz="3200" dirty="0" smtClean="0">
                <a:solidFill>
                  <a:srgbClr val="000066"/>
                </a:solidFill>
                <a:latin typeface="Arial" panose="020B0604020202020204" pitchFamily="34" charset="0"/>
                <a:cs typeface="Arial" panose="020B0604020202020204" pitchFamily="34" charset="0"/>
              </a:rPr>
              <a:t>Aims</a:t>
            </a:r>
            <a:endParaRPr lang="en-GB" sz="3200" dirty="0">
              <a:solidFill>
                <a:srgbClr val="000066"/>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467544" y="980728"/>
            <a:ext cx="8229600" cy="4525963"/>
          </a:xfrm>
        </p:spPr>
        <p:txBody>
          <a:bodyPr>
            <a:normAutofit lnSpcReduction="10000"/>
          </a:bodyPr>
          <a:lstStyle/>
          <a:p>
            <a:pPr marL="0" indent="0">
              <a:buNone/>
            </a:pPr>
            <a:endParaRPr lang="en-GB" sz="2000" dirty="0" smtClean="0">
              <a:solidFill>
                <a:srgbClr val="000066"/>
              </a:solidFill>
              <a:latin typeface="Comic Sans MS" panose="030F0702030302020204" pitchFamily="66" charset="0"/>
            </a:endParaRPr>
          </a:p>
          <a:p>
            <a:pPr marL="0" indent="0">
              <a:buNone/>
            </a:pPr>
            <a:r>
              <a:rPr lang="en-GB" sz="2200" dirty="0" smtClean="0">
                <a:solidFill>
                  <a:srgbClr val="000066"/>
                </a:solidFill>
                <a:latin typeface="Arial" panose="020B0604020202020204" pitchFamily="34" charset="0"/>
                <a:cs typeface="Arial" panose="020B0604020202020204" pitchFamily="34" charset="0"/>
              </a:rPr>
              <a:t>Facilitate partnership working between police and local schools to empower young people to tackle community related issues including road safety, bullying, online safety and anti-social behaviour. </a:t>
            </a:r>
          </a:p>
          <a:p>
            <a:pPr marL="0" indent="0">
              <a:buNone/>
            </a:pPr>
            <a:endParaRPr lang="en-GB" sz="2000" dirty="0">
              <a:solidFill>
                <a:srgbClr val="000066"/>
              </a:solidFill>
              <a:latin typeface="Arial" panose="020B0604020202020204" pitchFamily="34" charset="0"/>
              <a:cs typeface="Arial" panose="020B0604020202020204" pitchFamily="34" charset="0"/>
            </a:endParaRPr>
          </a:p>
          <a:p>
            <a:pPr marL="0" indent="0">
              <a:buNone/>
            </a:pPr>
            <a:endParaRPr lang="en-GB" sz="2000" dirty="0" smtClean="0">
              <a:solidFill>
                <a:srgbClr val="000066"/>
              </a:solidFill>
              <a:latin typeface="Arial" panose="020B0604020202020204" pitchFamily="34" charset="0"/>
              <a:cs typeface="Arial" panose="020B0604020202020204" pitchFamily="34" charset="0"/>
            </a:endParaRPr>
          </a:p>
          <a:p>
            <a:endParaRPr lang="en-GB" sz="2000" dirty="0" smtClean="0">
              <a:solidFill>
                <a:srgbClr val="000066"/>
              </a:solidFill>
              <a:latin typeface="Arial" panose="020B0604020202020204" pitchFamily="34" charset="0"/>
              <a:cs typeface="Arial" panose="020B0604020202020204" pitchFamily="34" charset="0"/>
            </a:endParaRPr>
          </a:p>
          <a:p>
            <a:r>
              <a:rPr lang="en-GB" sz="2200" dirty="0" smtClean="0">
                <a:solidFill>
                  <a:srgbClr val="000066"/>
                </a:solidFill>
                <a:latin typeface="Arial" panose="020B0604020202020204" pitchFamily="34" charset="0"/>
                <a:cs typeface="Arial" panose="020B0604020202020204" pitchFamily="34" charset="0"/>
              </a:rPr>
              <a:t>To reduce the risk to young people, parents and road users in the school vicinity. </a:t>
            </a:r>
          </a:p>
          <a:p>
            <a:r>
              <a:rPr lang="en-GB" sz="2200" dirty="0" smtClean="0">
                <a:solidFill>
                  <a:srgbClr val="000066"/>
                </a:solidFill>
                <a:latin typeface="Arial" panose="020B0604020202020204" pitchFamily="34" charset="0"/>
                <a:cs typeface="Arial" panose="020B0604020202020204" pitchFamily="34" charset="0"/>
              </a:rPr>
              <a:t>To raise awareness of bullying in and out of school.</a:t>
            </a:r>
          </a:p>
          <a:p>
            <a:r>
              <a:rPr lang="en-GB" sz="2200" dirty="0" smtClean="0">
                <a:solidFill>
                  <a:srgbClr val="000066"/>
                </a:solidFill>
                <a:latin typeface="Arial" panose="020B0604020202020204" pitchFamily="34" charset="0"/>
                <a:cs typeface="Arial" panose="020B0604020202020204" pitchFamily="34" charset="0"/>
              </a:rPr>
              <a:t>Improve online safety of young people</a:t>
            </a:r>
          </a:p>
          <a:p>
            <a:r>
              <a:rPr lang="en-GB" sz="2200" dirty="0" smtClean="0">
                <a:solidFill>
                  <a:srgbClr val="000066"/>
                </a:solidFill>
                <a:latin typeface="Arial" panose="020B0604020202020204" pitchFamily="34" charset="0"/>
                <a:cs typeface="Arial" panose="020B0604020202020204" pitchFamily="34" charset="0"/>
              </a:rPr>
              <a:t>To increase pride in the school and local environment. </a:t>
            </a:r>
            <a:endParaRPr lang="en-GB" sz="2200" dirty="0">
              <a:solidFill>
                <a:srgbClr val="000066"/>
              </a:solidFill>
              <a:latin typeface="Arial" panose="020B0604020202020204" pitchFamily="34" charset="0"/>
              <a:cs typeface="Arial" panose="020B0604020202020204" pitchFamily="34" charset="0"/>
            </a:endParaRPr>
          </a:p>
        </p:txBody>
      </p:sp>
      <p:sp>
        <p:nvSpPr>
          <p:cNvPr id="5" name="Title 2"/>
          <p:cNvSpPr txBox="1">
            <a:spLocks/>
          </p:cNvSpPr>
          <p:nvPr/>
        </p:nvSpPr>
        <p:spPr>
          <a:xfrm>
            <a:off x="614540" y="2276872"/>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2600" dirty="0" smtClean="0">
              <a:solidFill>
                <a:srgbClr val="000066"/>
              </a:solidFill>
              <a:latin typeface="Comic Sans MS" panose="030F0702030302020204" pitchFamily="66" charset="0"/>
            </a:endParaRPr>
          </a:p>
          <a:p>
            <a:endParaRPr lang="en-GB" sz="2600" dirty="0" smtClean="0">
              <a:solidFill>
                <a:srgbClr val="000066"/>
              </a:solidFill>
              <a:latin typeface="Comic Sans MS" panose="030F0702030302020204" pitchFamily="66" charset="0"/>
            </a:endParaRPr>
          </a:p>
          <a:p>
            <a:r>
              <a:rPr lang="en-GB" sz="3500" dirty="0" smtClean="0">
                <a:solidFill>
                  <a:srgbClr val="000066"/>
                </a:solidFill>
                <a:latin typeface="Arial" panose="020B0604020202020204" pitchFamily="34" charset="0"/>
                <a:cs typeface="Arial" panose="020B0604020202020204" pitchFamily="34" charset="0"/>
              </a:rPr>
              <a:t>Objectives </a:t>
            </a:r>
            <a:endParaRPr lang="en-GB" sz="3500" dirty="0">
              <a:solidFill>
                <a:srgbClr val="0000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6531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3200" dirty="0" smtClean="0">
                <a:solidFill>
                  <a:srgbClr val="000066"/>
                </a:solidFill>
                <a:latin typeface="Arial" panose="020B0604020202020204" pitchFamily="34" charset="0"/>
                <a:cs typeface="Arial" panose="020B0604020202020204" pitchFamily="34" charset="0"/>
              </a:rPr>
              <a:t>Keeping Children Safe in Education 2018</a:t>
            </a:r>
            <a:endParaRPr lang="en-GB" sz="3200" dirty="0">
              <a:solidFill>
                <a:srgbClr val="000066"/>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467544" y="1220755"/>
            <a:ext cx="8229600" cy="4525963"/>
          </a:xfrm>
        </p:spPr>
        <p:txBody>
          <a:bodyPr>
            <a:normAutofit fontScale="92500" lnSpcReduction="20000"/>
          </a:bodyPr>
          <a:lstStyle/>
          <a:p>
            <a:pPr marL="0" indent="0">
              <a:buNone/>
            </a:pPr>
            <a:endParaRPr lang="en-GB" sz="2000" dirty="0" smtClean="0">
              <a:solidFill>
                <a:srgbClr val="000066"/>
              </a:solidFill>
              <a:latin typeface="Comic Sans MS" panose="030F0702030302020204" pitchFamily="66" charset="0"/>
            </a:endParaRPr>
          </a:p>
          <a:p>
            <a:pPr marL="0" indent="0">
              <a:buNone/>
            </a:pPr>
            <a:endParaRPr lang="en-GB" sz="2000" dirty="0" smtClean="0">
              <a:solidFill>
                <a:srgbClr val="000066"/>
              </a:solidFill>
              <a:latin typeface="Comic Sans MS" panose="030F0702030302020204" pitchFamily="66" charset="0"/>
            </a:endParaRPr>
          </a:p>
          <a:p>
            <a:pPr marL="0" indent="0">
              <a:buNone/>
            </a:pPr>
            <a:r>
              <a:rPr lang="en-GB" sz="2600" dirty="0" smtClean="0">
                <a:solidFill>
                  <a:srgbClr val="000066"/>
                </a:solidFill>
                <a:latin typeface="Arial" panose="020B0604020202020204" pitchFamily="34" charset="0"/>
                <a:cs typeface="Arial" panose="020B0604020202020204" pitchFamily="34" charset="0"/>
              </a:rPr>
              <a:t>Under the current legislation- </a:t>
            </a:r>
          </a:p>
          <a:p>
            <a:pPr marL="0" indent="0">
              <a:buNone/>
            </a:pPr>
            <a:endParaRPr lang="en-GB" sz="2600" dirty="0" smtClean="0">
              <a:solidFill>
                <a:srgbClr val="000066"/>
              </a:solidFill>
              <a:latin typeface="Arial" panose="020B0604020202020204" pitchFamily="34" charset="0"/>
              <a:cs typeface="Arial" panose="020B0604020202020204" pitchFamily="34" charset="0"/>
            </a:endParaRPr>
          </a:p>
          <a:p>
            <a:pPr marL="0" indent="0">
              <a:buNone/>
            </a:pPr>
            <a:r>
              <a:rPr lang="en-GB" sz="2600" b="1" dirty="0" smtClean="0">
                <a:solidFill>
                  <a:srgbClr val="000066"/>
                </a:solidFill>
                <a:latin typeface="Arial" panose="020B0604020202020204" pitchFamily="34" charset="0"/>
                <a:cs typeface="Arial" panose="020B0604020202020204" pitchFamily="34" charset="0"/>
              </a:rPr>
              <a:t>Keeping Children Safe in Education</a:t>
            </a:r>
            <a:endParaRPr lang="en-GB" sz="2600" dirty="0">
              <a:solidFill>
                <a:srgbClr val="000066"/>
              </a:solidFill>
              <a:latin typeface="Arial" panose="020B0604020202020204" pitchFamily="34" charset="0"/>
              <a:cs typeface="Arial" panose="020B0604020202020204" pitchFamily="34" charset="0"/>
            </a:endParaRPr>
          </a:p>
          <a:p>
            <a:pPr marL="0" indent="0">
              <a:buNone/>
            </a:pPr>
            <a:endParaRPr lang="en-GB" sz="2600" dirty="0" smtClean="0">
              <a:solidFill>
                <a:srgbClr val="000066"/>
              </a:solidFill>
              <a:latin typeface="Arial" panose="020B0604020202020204" pitchFamily="34" charset="0"/>
              <a:cs typeface="Arial" panose="020B0604020202020204" pitchFamily="34" charset="0"/>
            </a:endParaRPr>
          </a:p>
          <a:p>
            <a:pPr marL="0" indent="0">
              <a:buNone/>
            </a:pPr>
            <a:r>
              <a:rPr lang="en-GB" sz="2600" dirty="0" smtClean="0">
                <a:solidFill>
                  <a:srgbClr val="000066"/>
                </a:solidFill>
                <a:latin typeface="Arial" panose="020B0604020202020204" pitchFamily="34" charset="0"/>
                <a:cs typeface="Arial" panose="020B0604020202020204" pitchFamily="34" charset="0"/>
              </a:rPr>
              <a:t> this collaborative working reinforces the ability to “</a:t>
            </a:r>
            <a:r>
              <a:rPr lang="en-GB" sz="2600" i="1" dirty="0" smtClean="0">
                <a:solidFill>
                  <a:srgbClr val="000066"/>
                </a:solidFill>
                <a:latin typeface="Arial" panose="020B0604020202020204" pitchFamily="34" charset="0"/>
                <a:cs typeface="Arial" panose="020B0604020202020204" pitchFamily="34" charset="0"/>
              </a:rPr>
              <a:t>safeguard and promote the welfare of children with regard to local need</a:t>
            </a:r>
            <a:r>
              <a:rPr lang="en-GB" sz="2600" dirty="0" smtClean="0">
                <a:solidFill>
                  <a:srgbClr val="000066"/>
                </a:solidFill>
                <a:latin typeface="Arial" panose="020B0604020202020204" pitchFamily="34" charset="0"/>
                <a:cs typeface="Arial" panose="020B0604020202020204" pitchFamily="34" charset="0"/>
              </a:rPr>
              <a:t>” p.19 as well as reinforcing “</a:t>
            </a:r>
            <a:r>
              <a:rPr lang="en-GB" sz="2600" i="1" dirty="0" smtClean="0">
                <a:solidFill>
                  <a:srgbClr val="000066"/>
                </a:solidFill>
                <a:latin typeface="Arial" panose="020B0604020202020204" pitchFamily="34" charset="0"/>
                <a:cs typeface="Arial" panose="020B0604020202020204" pitchFamily="34" charset="0"/>
              </a:rPr>
              <a:t>online safety </a:t>
            </a:r>
            <a:r>
              <a:rPr lang="en-GB" sz="2600" dirty="0" smtClean="0">
                <a:solidFill>
                  <a:srgbClr val="000066"/>
                </a:solidFill>
                <a:latin typeface="Arial" panose="020B0604020202020204" pitchFamily="34" charset="0"/>
                <a:cs typeface="Arial" panose="020B0604020202020204" pitchFamily="34" charset="0"/>
              </a:rPr>
              <a:t>as </a:t>
            </a:r>
            <a:r>
              <a:rPr lang="en-GB" sz="2600" i="1" dirty="0" smtClean="0">
                <a:solidFill>
                  <a:srgbClr val="000066"/>
                </a:solidFill>
                <a:latin typeface="Arial" panose="020B0604020202020204" pitchFamily="34" charset="0"/>
                <a:cs typeface="Arial" panose="020B0604020202020204" pitchFamily="34" charset="0"/>
              </a:rPr>
              <a:t>part of providing a broad and balanced curriculum</a:t>
            </a:r>
            <a:r>
              <a:rPr lang="en-GB" sz="2600" dirty="0" smtClean="0">
                <a:solidFill>
                  <a:srgbClr val="000066"/>
                </a:solidFill>
                <a:latin typeface="Arial" panose="020B0604020202020204" pitchFamily="34" charset="0"/>
                <a:cs typeface="Arial" panose="020B0604020202020204" pitchFamily="34" charset="0"/>
              </a:rPr>
              <a:t>”. p.22</a:t>
            </a:r>
          </a:p>
          <a:p>
            <a:pPr marL="0" indent="0">
              <a:buNone/>
            </a:pPr>
            <a:endParaRPr lang="en-GB" sz="2600" dirty="0">
              <a:solidFill>
                <a:srgbClr val="000066"/>
              </a:solidFill>
              <a:latin typeface="Arial" panose="020B0604020202020204" pitchFamily="34" charset="0"/>
              <a:cs typeface="Arial" panose="020B0604020202020204" pitchFamily="34" charset="0"/>
            </a:endParaRPr>
          </a:p>
          <a:p>
            <a:pPr marL="0" indent="0">
              <a:buNone/>
            </a:pPr>
            <a:endParaRPr lang="en-GB" sz="1100" dirty="0"/>
          </a:p>
          <a:p>
            <a:pPr marL="0" indent="0">
              <a:buNone/>
            </a:pPr>
            <a:endParaRPr lang="en-GB" sz="1100" dirty="0" smtClean="0"/>
          </a:p>
          <a:p>
            <a:pPr marL="0" indent="0">
              <a:buNone/>
            </a:pPr>
            <a:r>
              <a:rPr lang="en-GB" sz="1200" dirty="0" smtClean="0">
                <a:solidFill>
                  <a:srgbClr val="000066"/>
                </a:solidFill>
                <a:latin typeface="Arial" panose="020B0604020202020204" pitchFamily="34" charset="0"/>
                <a:cs typeface="Arial" panose="020B0604020202020204" pitchFamily="34" charset="0"/>
              </a:rPr>
              <a:t>Keeping </a:t>
            </a:r>
            <a:r>
              <a:rPr lang="en-GB" sz="1200" dirty="0">
                <a:solidFill>
                  <a:srgbClr val="000066"/>
                </a:solidFill>
                <a:latin typeface="Arial" panose="020B0604020202020204" pitchFamily="34" charset="0"/>
                <a:cs typeface="Arial" panose="020B0604020202020204" pitchFamily="34" charset="0"/>
              </a:rPr>
              <a:t>children safe in education Statutory guidance for schools and colleges September 2018</a:t>
            </a:r>
          </a:p>
        </p:txBody>
      </p:sp>
    </p:spTree>
    <p:extLst>
      <p:ext uri="{BB962C8B-B14F-4D97-AF65-F5344CB8AC3E}">
        <p14:creationId xmlns:p14="http://schemas.microsoft.com/office/powerpoint/2010/main" val="4094142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3200" dirty="0" smtClean="0">
                <a:latin typeface="Arial" panose="020B0604020202020204" pitchFamily="34" charset="0"/>
                <a:cs typeface="Arial" panose="020B0604020202020204" pitchFamily="34" charset="0"/>
              </a:rPr>
              <a:t>Resources</a:t>
            </a:r>
            <a:endParaRPr lang="en-GB" sz="32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467544" y="1412776"/>
            <a:ext cx="8229600" cy="4525963"/>
          </a:xfrm>
        </p:spPr>
        <p:txBody>
          <a:bodyPr>
            <a:normAutofit lnSpcReduction="10000"/>
          </a:bodyPr>
          <a:lstStyle/>
          <a:p>
            <a:r>
              <a:rPr lang="en-GB" sz="2400" dirty="0" smtClean="0">
                <a:latin typeface="Arial" panose="020B0604020202020204" pitchFamily="34" charset="0"/>
                <a:cs typeface="Arial" panose="020B0604020202020204" pitchFamily="34" charset="0"/>
              </a:rPr>
              <a:t>Programme will be delivered by named member of  the local Neighbourhood Policing Team</a:t>
            </a: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Consent forms provided</a:t>
            </a: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Uniform provided. Issued at beginning and collected at end of each session</a:t>
            </a: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Pledge card template</a:t>
            </a: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Certificate </a:t>
            </a:r>
            <a:r>
              <a:rPr lang="en-GB" sz="2400" dirty="0" smtClean="0">
                <a:latin typeface="Arial" panose="020B0604020202020204" pitchFamily="34" charset="0"/>
                <a:cs typeface="Arial" panose="020B0604020202020204" pitchFamily="34" charset="0"/>
              </a:rPr>
              <a:t>template</a:t>
            </a:r>
            <a:endParaRPr lang="en-GB" sz="2400" dirty="0" smtClean="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327812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Arial" panose="020B0604020202020204" pitchFamily="34" charset="0"/>
                <a:cs typeface="Arial" panose="020B0604020202020204" pitchFamily="34" charset="0"/>
              </a:rPr>
              <a:t>Sessions</a:t>
            </a:r>
            <a:br>
              <a:rPr lang="en-GB" sz="3200" dirty="0" smtClean="0">
                <a:latin typeface="Arial" panose="020B0604020202020204" pitchFamily="34" charset="0"/>
                <a:cs typeface="Arial" panose="020B0604020202020204" pitchFamily="34" charset="0"/>
              </a:rPr>
            </a:b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340768"/>
            <a:ext cx="8229600" cy="4525963"/>
          </a:xfrm>
        </p:spPr>
        <p:txBody>
          <a:bodyPr>
            <a:normAutofit/>
          </a:bodyPr>
          <a:lstStyle/>
          <a:p>
            <a:pPr marL="0" indent="0">
              <a:buNone/>
            </a:pPr>
            <a:r>
              <a:rPr lang="en-GB" sz="2400" dirty="0">
                <a:latin typeface="Arial" panose="020B0604020202020204" pitchFamily="34" charset="0"/>
                <a:cs typeface="Arial" panose="020B0604020202020204" pitchFamily="34" charset="0"/>
              </a:rPr>
              <a:t>6 week programme </a:t>
            </a:r>
            <a:r>
              <a:rPr lang="en-GB" sz="2400" dirty="0" smtClean="0">
                <a:latin typeface="Arial" panose="020B0604020202020204" pitchFamily="34" charset="0"/>
                <a:cs typeface="Arial" panose="020B0604020202020204" pitchFamily="34" charset="0"/>
              </a:rPr>
              <a:t>- 1 </a:t>
            </a:r>
            <a:r>
              <a:rPr lang="en-GB" sz="2400" dirty="0">
                <a:latin typeface="Arial" panose="020B0604020202020204" pitchFamily="34" charset="0"/>
                <a:cs typeface="Arial" panose="020B0604020202020204" pitchFamily="34" charset="0"/>
              </a:rPr>
              <a:t>hour per </a:t>
            </a:r>
            <a:r>
              <a:rPr lang="en-GB" sz="2400" dirty="0" smtClean="0">
                <a:latin typeface="Arial" panose="020B0604020202020204" pitchFamily="34" charset="0"/>
                <a:cs typeface="Arial" panose="020B0604020202020204" pitchFamily="34" charset="0"/>
              </a:rPr>
              <a:t>session</a:t>
            </a:r>
          </a:p>
          <a:p>
            <a:pPr marL="0" indent="0">
              <a:buNone/>
            </a:pPr>
            <a:endParaRPr lang="en-GB" sz="2400" dirty="0">
              <a:latin typeface="Arial" panose="020B0604020202020204" pitchFamily="34" charset="0"/>
              <a:cs typeface="Arial" panose="020B0604020202020204" pitchFamily="34" charset="0"/>
            </a:endParaRPr>
          </a:p>
          <a:p>
            <a:pPr marL="514350" indent="-514350">
              <a:buAutoNum type="arabicPeriod"/>
            </a:pPr>
            <a:r>
              <a:rPr lang="en-GB" sz="2400" dirty="0" smtClean="0">
                <a:latin typeface="Arial" panose="020B0604020202020204" pitchFamily="34" charset="0"/>
                <a:cs typeface="Arial" panose="020B0604020202020204" pitchFamily="34" charset="0"/>
              </a:rPr>
              <a:t>Introduction</a:t>
            </a:r>
          </a:p>
          <a:p>
            <a:pPr marL="514350" indent="-514350">
              <a:buAutoNum type="arabicPeriod"/>
            </a:pPr>
            <a:r>
              <a:rPr lang="en-GB" sz="2400" dirty="0" smtClean="0">
                <a:latin typeface="Arial" panose="020B0604020202020204" pitchFamily="34" charset="0"/>
                <a:cs typeface="Arial" panose="020B0604020202020204" pitchFamily="34" charset="0"/>
              </a:rPr>
              <a:t>Road Safety</a:t>
            </a:r>
          </a:p>
          <a:p>
            <a:pPr marL="514350" indent="-514350">
              <a:buAutoNum type="arabicPeriod"/>
            </a:pPr>
            <a:r>
              <a:rPr lang="en-GB" sz="2400" dirty="0" smtClean="0">
                <a:latin typeface="Arial" panose="020B0604020202020204" pitchFamily="34" charset="0"/>
                <a:cs typeface="Arial" panose="020B0604020202020204" pitchFamily="34" charset="0"/>
              </a:rPr>
              <a:t>Bullying</a:t>
            </a:r>
          </a:p>
          <a:p>
            <a:pPr marL="514350" indent="-514350">
              <a:buAutoNum type="arabicPeriod"/>
            </a:pPr>
            <a:r>
              <a:rPr lang="en-GB" sz="2400" dirty="0" smtClean="0">
                <a:latin typeface="Arial" panose="020B0604020202020204" pitchFamily="34" charset="0"/>
                <a:cs typeface="Arial" panose="020B0604020202020204" pitchFamily="34" charset="0"/>
              </a:rPr>
              <a:t>Online Safety</a:t>
            </a:r>
          </a:p>
          <a:p>
            <a:pPr marL="514350" indent="-514350">
              <a:buAutoNum type="arabicPeriod"/>
            </a:pPr>
            <a:r>
              <a:rPr lang="en-GB" sz="2400" dirty="0" smtClean="0">
                <a:latin typeface="Arial" panose="020B0604020202020204" pitchFamily="34" charset="0"/>
                <a:cs typeface="Arial" panose="020B0604020202020204" pitchFamily="34" charset="0"/>
              </a:rPr>
              <a:t>Anti-social behaviour</a:t>
            </a:r>
          </a:p>
          <a:p>
            <a:pPr marL="514350" indent="-514350">
              <a:buAutoNum type="arabicPeriod"/>
            </a:pPr>
            <a:r>
              <a:rPr lang="en-GB" sz="2400" dirty="0" smtClean="0">
                <a:latin typeface="Arial" panose="020B0604020202020204" pitchFamily="34" charset="0"/>
                <a:cs typeface="Arial" panose="020B0604020202020204" pitchFamily="34" charset="0"/>
              </a:rPr>
              <a:t>Graduation</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9603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en-GB" sz="3600" dirty="0" smtClean="0">
                <a:latin typeface="Arial" panose="020B0604020202020204" pitchFamily="34" charset="0"/>
                <a:cs typeface="Arial" panose="020B0604020202020204" pitchFamily="34" charset="0"/>
              </a:rPr>
              <a:t>Optional Additions</a:t>
            </a:r>
            <a:r>
              <a:rPr lang="en-GB" dirty="0" smtClean="0"/>
              <a:t/>
            </a:r>
            <a:br>
              <a:rPr lang="en-GB" dirty="0" smtClean="0"/>
            </a:br>
            <a:endParaRPr lang="en-GB" dirty="0"/>
          </a:p>
        </p:txBody>
      </p:sp>
      <p:sp>
        <p:nvSpPr>
          <p:cNvPr id="3" name="Content Placeholder 2"/>
          <p:cNvSpPr>
            <a:spLocks noGrp="1"/>
          </p:cNvSpPr>
          <p:nvPr>
            <p:ph idx="1"/>
          </p:nvPr>
        </p:nvSpPr>
        <p:spPr>
          <a:xfrm>
            <a:off x="467544" y="1700808"/>
            <a:ext cx="8229600" cy="4525963"/>
          </a:xfrm>
        </p:spPr>
        <p:txBody>
          <a:bodyPr>
            <a:normAutofit/>
          </a:bodyPr>
          <a:lstStyle/>
          <a:p>
            <a:r>
              <a:rPr lang="en-GB" sz="2400" dirty="0" smtClean="0">
                <a:latin typeface="Arial" panose="020B0604020202020204" pitchFamily="34" charset="0"/>
                <a:cs typeface="Arial" panose="020B0604020202020204" pitchFamily="34" charset="0"/>
              </a:rPr>
              <a:t>Parking patrols and warning tickets</a:t>
            </a: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Poster/Art work for school display</a:t>
            </a: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Litter patrols</a:t>
            </a: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Link to University outreach worker</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6065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a:t>
            </a:r>
            <a:endParaRPr lang="en-GB" dirty="0"/>
          </a:p>
        </p:txBody>
      </p:sp>
      <p:sp>
        <p:nvSpPr>
          <p:cNvPr id="3" name="Content Placeholder 2"/>
          <p:cNvSpPr>
            <a:spLocks noGrp="1"/>
          </p:cNvSpPr>
          <p:nvPr>
            <p:ph idx="1"/>
          </p:nvPr>
        </p:nvSpPr>
        <p:spPr/>
        <p:txBody>
          <a:bodyPr/>
          <a:lstStyle/>
          <a:p>
            <a:r>
              <a:rPr lang="en-GB" dirty="0" smtClean="0"/>
              <a:t>Staff</a:t>
            </a:r>
          </a:p>
          <a:p>
            <a:r>
              <a:rPr lang="en-GB" dirty="0" smtClean="0"/>
              <a:t>Student</a:t>
            </a:r>
            <a:endParaRPr lang="en-GB" dirty="0"/>
          </a:p>
        </p:txBody>
      </p:sp>
    </p:spTree>
    <p:extLst>
      <p:ext uri="{BB962C8B-B14F-4D97-AF65-F5344CB8AC3E}">
        <p14:creationId xmlns:p14="http://schemas.microsoft.com/office/powerpoint/2010/main" val="848299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351</Words>
  <Application>Microsoft Office PowerPoint</Application>
  <PresentationFormat>On-screen Show (4:3)</PresentationFormat>
  <Paragraphs>69</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Wolverhampton Junior PCSO Programme Staff Briefing </vt:lpstr>
      <vt:lpstr>Aims</vt:lpstr>
      <vt:lpstr>Keeping Children Safe in Education 2018</vt:lpstr>
      <vt:lpstr>Resources</vt:lpstr>
      <vt:lpstr>Sessions </vt:lpstr>
      <vt:lpstr>Optional Additions </vt:lpstr>
      <vt:lpstr>Evaluation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Nigel Wass</dc:creator>
  <cp:lastModifiedBy>Diane Shepherd</cp:lastModifiedBy>
  <cp:revision>20</cp:revision>
  <dcterms:created xsi:type="dcterms:W3CDTF">2016-01-26T10:35:06Z</dcterms:created>
  <dcterms:modified xsi:type="dcterms:W3CDTF">2019-08-21T13:30:44Z</dcterms:modified>
</cp:coreProperties>
</file>